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2" r:id="rId1"/>
  </p:sldMasterIdLst>
  <p:sldIdLst>
    <p:sldId id="256" r:id="rId2"/>
    <p:sldId id="257" r:id="rId3"/>
    <p:sldId id="259" r:id="rId4"/>
    <p:sldId id="258" r:id="rId5"/>
    <p:sldId id="260" r:id="rId6"/>
    <p:sldId id="265" r:id="rId7"/>
    <p:sldId id="268" r:id="rId8"/>
    <p:sldId id="264" r:id="rId9"/>
    <p:sldId id="269" r:id="rId10"/>
    <p:sldId id="266" r:id="rId11"/>
    <p:sldId id="270" r:id="rId12"/>
    <p:sldId id="271" r:id="rId13"/>
    <p:sldId id="272" r:id="rId14"/>
    <p:sldId id="273" r:id="rId15"/>
    <p:sldId id="274" r:id="rId16"/>
    <p:sldId id="267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818" autoAdjust="0"/>
  </p:normalViewPr>
  <p:slideViewPr>
    <p:cSldViewPr snapToGrid="0">
      <p:cViewPr varScale="1">
        <p:scale>
          <a:sx n="65" d="100"/>
          <a:sy n="65" d="100"/>
        </p:scale>
        <p:origin x="834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613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515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158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76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31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4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21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82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7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29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960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3239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00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841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1807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406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00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34CC62-755B-4B44-855E-F1BF1E15F068}" type="datetimeFigureOut">
              <a:rPr lang="ru-RU" smtClean="0"/>
              <a:t>сб 30.01.21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AF7AEFA-272C-41EE-8CB3-A2B56A7DD9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84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  <p:sldLayoutId id="2147484170" r:id="rId8"/>
    <p:sldLayoutId id="2147484171" r:id="rId9"/>
    <p:sldLayoutId id="2147484172" r:id="rId10"/>
    <p:sldLayoutId id="2147484173" r:id="rId11"/>
    <p:sldLayoutId id="2147484174" r:id="rId12"/>
    <p:sldLayoutId id="2147484175" r:id="rId13"/>
    <p:sldLayoutId id="2147484176" r:id="rId14"/>
    <p:sldLayoutId id="2147484177" r:id="rId15"/>
    <p:sldLayoutId id="2147484178" r:id="rId16"/>
    <p:sldLayoutId id="214748417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fif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8074" t="29528" r="65184" b="54752"/>
          <a:stretch/>
        </p:blipFill>
        <p:spPr>
          <a:xfrm>
            <a:off x="4710027" y="1718415"/>
            <a:ext cx="2771945" cy="3064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4526" y="5259337"/>
            <a:ext cx="9422947" cy="1136181"/>
          </a:xfrm>
        </p:spPr>
        <p:txBody>
          <a:bodyPr>
            <a:normAutofit fontScale="90000"/>
          </a:bodyPr>
          <a:lstStyle/>
          <a:p>
            <a:r>
              <a:rPr lang="ru-RU" sz="7200" b="1" spc="225" dirty="0" smtClean="0">
                <a:latin typeface="+mn-lt"/>
              </a:rPr>
              <a:t>«ГИДРОСПЕЦСТРОЙ»</a:t>
            </a:r>
            <a:endParaRPr lang="ru-RU" sz="4800" b="1" spc="225" dirty="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08264" y="0"/>
            <a:ext cx="10575472" cy="124182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</a:rPr>
              <a:t>СТРОИТЕЛЬНО-ПОДРЯДНАЯ </a:t>
            </a:r>
            <a:r>
              <a:rPr lang="ru-RU" sz="3600" b="1" dirty="0" smtClean="0">
                <a:solidFill>
                  <a:schemeClr val="tx1"/>
                </a:solidFill>
              </a:rPr>
              <a:t>ОРГАНИЗАЦИЯ</a:t>
            </a:r>
            <a:r>
              <a:rPr lang="uz-Latn-UZ" sz="3600" b="1" dirty="0" smtClean="0">
                <a:solidFill>
                  <a:schemeClr val="tx1"/>
                </a:solidFill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АКЦИОНЕРНОЕ </a:t>
            </a:r>
            <a:r>
              <a:rPr lang="ru-RU" sz="3600" b="1" dirty="0">
                <a:solidFill>
                  <a:schemeClr val="tx1"/>
                </a:solidFill>
              </a:rPr>
              <a:t>ОБЩЕСТВО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16528" y="5460149"/>
            <a:ext cx="9422947" cy="113618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400" b="1" spc="225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05895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2735"/>
            <a:ext cx="12192000" cy="843935"/>
          </a:xfrm>
        </p:spPr>
        <p:txBody>
          <a:bodyPr>
            <a:normAutofit/>
          </a:bodyPr>
          <a:lstStyle/>
          <a:p>
            <a:pPr algn="ctr"/>
            <a:r>
              <a:rPr lang="ru-RU" sz="3600" b="1" spc="300" dirty="0">
                <a:solidFill>
                  <a:srgbClr val="002060"/>
                </a:solidFill>
                <a:latin typeface="+mn-lt"/>
              </a:rPr>
              <a:t>ИСТОРИЯ </a:t>
            </a:r>
            <a:r>
              <a:rPr lang="ru-RU" sz="3600" b="1" spc="300" dirty="0" smtClean="0">
                <a:solidFill>
                  <a:srgbClr val="002060"/>
                </a:solidFill>
                <a:latin typeface="+mn-lt"/>
              </a:rPr>
              <a:t>СОЗДАНИЯ ОРГАНИЗАЦИИ</a:t>
            </a:r>
            <a:endParaRPr lang="ru-RU" sz="3600" dirty="0">
              <a:latin typeface="+mn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9361" y="1291772"/>
            <a:ext cx="11173278" cy="542834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rgbClr val="002060"/>
                </a:solidFill>
              </a:rPr>
              <a:t>Узбекское специализированное предприятие «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» было создано на основании Приказа Министерства Энергетики СССР от 24 января 1961 года за № 14 и </a:t>
            </a:r>
            <a:r>
              <a:rPr lang="ru-RU" sz="1800" b="1" i="1" dirty="0" smtClean="0">
                <a:solidFill>
                  <a:srgbClr val="002060"/>
                </a:solidFill>
              </a:rPr>
              <a:t>находилось</a:t>
            </a:r>
            <a:r>
              <a:rPr lang="uz-Latn-UZ" sz="1800" b="1" i="1" dirty="0" smtClean="0">
                <a:solidFill>
                  <a:srgbClr val="002060"/>
                </a:solidFill>
              </a:rPr>
              <a:t> </a:t>
            </a:r>
            <a:r>
              <a:rPr lang="ru-RU" sz="1800" b="1" i="1" dirty="0" smtClean="0">
                <a:solidFill>
                  <a:srgbClr val="002060"/>
                </a:solidFill>
              </a:rPr>
              <a:t>в </a:t>
            </a:r>
            <a:r>
              <a:rPr lang="ru-RU" sz="1800" b="1" i="1" dirty="0">
                <a:solidFill>
                  <a:srgbClr val="002060"/>
                </a:solidFill>
              </a:rPr>
              <a:t>непосредственном подчинении Всесоюзного треста 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 Министерства Энергетики;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rgbClr val="002060"/>
                </a:solidFill>
              </a:rPr>
              <a:t>На основании Постановления Кабинета Министров РУЗ О мерах по организации деятельности Государственно-Акционерной компании «</a:t>
            </a:r>
            <a:r>
              <a:rPr lang="ru-RU" sz="1800" b="1" i="1" dirty="0" err="1">
                <a:solidFill>
                  <a:srgbClr val="002060"/>
                </a:solidFill>
              </a:rPr>
              <a:t>Узбекэнерго</a:t>
            </a:r>
            <a:r>
              <a:rPr lang="ru-RU" sz="1800" b="1" i="1" dirty="0">
                <a:solidFill>
                  <a:srgbClr val="002060"/>
                </a:solidFill>
              </a:rPr>
              <a:t>» № 93 от 24.02.2001г. Узбекское специализированное управление «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» вошло в систему ГАК «</a:t>
            </a:r>
            <a:r>
              <a:rPr lang="ru-RU" sz="1800" b="1" i="1" dirty="0" err="1">
                <a:solidFill>
                  <a:srgbClr val="002060"/>
                </a:solidFill>
              </a:rPr>
              <a:t>Узбекэнерго</a:t>
            </a:r>
            <a:r>
              <a:rPr lang="ru-RU" sz="1800" b="1" i="1" dirty="0">
                <a:solidFill>
                  <a:srgbClr val="002060"/>
                </a:solidFill>
              </a:rPr>
              <a:t>»;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rgbClr val="002060"/>
                </a:solidFill>
              </a:rPr>
              <a:t>Открытое Акционерное общество «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» создано на основании Приказа Госкомимущества Республики Узбекистан от «31» марта 2004г. №  41 К-ПО «О преобразовании Узбекского спецуправления «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» в Открытое Акционерное общество и является структурным подразделением ГАК «</a:t>
            </a:r>
            <a:r>
              <a:rPr lang="ru-RU" sz="1800" b="1" i="1" dirty="0" err="1">
                <a:solidFill>
                  <a:srgbClr val="002060"/>
                </a:solidFill>
              </a:rPr>
              <a:t>Узбекэнерго</a:t>
            </a:r>
            <a:r>
              <a:rPr lang="ru-RU" sz="1800" b="1" i="1" dirty="0">
                <a:solidFill>
                  <a:srgbClr val="002060"/>
                </a:solidFill>
              </a:rPr>
              <a:t>» (приказ по ГАК «</a:t>
            </a:r>
            <a:r>
              <a:rPr lang="ru-RU" sz="1800" b="1" i="1" dirty="0" err="1">
                <a:solidFill>
                  <a:srgbClr val="002060"/>
                </a:solidFill>
              </a:rPr>
              <a:t>Узбекэнерго</a:t>
            </a:r>
            <a:r>
              <a:rPr lang="ru-RU" sz="1800" b="1" i="1" dirty="0">
                <a:solidFill>
                  <a:srgbClr val="002060"/>
                </a:solidFill>
              </a:rPr>
              <a:t>» от   25 июля №152),в дальнейшем  переименовано  в Акционерное  общество (06.08.2014 г №  000465-04);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rgbClr val="002060"/>
                </a:solidFill>
              </a:rPr>
              <a:t>На основании Указа Президента Республики Узбекистан УП-5044 от 18.05.2017г., Постановление Президента Республики Узбекистан ПП-2947 от 02.05.2017г., Постановление Президента Республики Узбекистан ПП-2972 от 18.05.2017г., вошли в состав «</a:t>
            </a:r>
            <a:r>
              <a:rPr lang="ru-RU" sz="1800" b="1" i="1" dirty="0" err="1">
                <a:solidFill>
                  <a:srgbClr val="002060"/>
                </a:solidFill>
              </a:rPr>
              <a:t>Узбекгидроэнерго</a:t>
            </a:r>
            <a:r>
              <a:rPr lang="ru-RU" sz="1800" b="1" i="1" dirty="0">
                <a:solidFill>
                  <a:srgbClr val="002060"/>
                </a:solidFill>
              </a:rPr>
              <a:t>»;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ru-RU" sz="1800" b="1" i="1" dirty="0">
                <a:solidFill>
                  <a:srgbClr val="002060"/>
                </a:solidFill>
              </a:rPr>
              <a:t>Постановление Кабинета Министров ПКМ № 407 от 22.06.2017 г. о передачи доли «</a:t>
            </a:r>
            <a:r>
              <a:rPr lang="ru-RU" sz="1800" b="1" i="1" dirty="0" err="1">
                <a:solidFill>
                  <a:srgbClr val="002060"/>
                </a:solidFill>
              </a:rPr>
              <a:t>Узбекэнерго</a:t>
            </a:r>
            <a:r>
              <a:rPr lang="ru-RU" sz="1800" b="1" i="1" dirty="0">
                <a:solidFill>
                  <a:srgbClr val="002060"/>
                </a:solidFill>
              </a:rPr>
              <a:t>» в «</a:t>
            </a:r>
            <a:r>
              <a:rPr lang="ru-RU" sz="1800" b="1" i="1" dirty="0" err="1">
                <a:solidFill>
                  <a:srgbClr val="002060"/>
                </a:solidFill>
              </a:rPr>
              <a:t>Узбекгидроэнерго</a:t>
            </a:r>
            <a:r>
              <a:rPr lang="ru-RU" sz="1800" b="1" i="1" dirty="0">
                <a:solidFill>
                  <a:srgbClr val="002060"/>
                </a:solidFill>
              </a:rPr>
              <a:t>» 97,45% пакета акций АО «</a:t>
            </a:r>
            <a:r>
              <a:rPr lang="ru-RU" sz="1800" b="1" i="1" dirty="0" err="1">
                <a:solidFill>
                  <a:srgbClr val="002060"/>
                </a:solidFill>
              </a:rPr>
              <a:t>Гидроспецстрой</a:t>
            </a:r>
            <a:r>
              <a:rPr lang="ru-RU" sz="1800" b="1" i="1" dirty="0">
                <a:solidFill>
                  <a:srgbClr val="002060"/>
                </a:solidFill>
              </a:rPr>
              <a:t>».</a:t>
            </a:r>
          </a:p>
          <a:p>
            <a:pPr algn="just"/>
            <a:endParaRPr lang="ru-RU" sz="1800" b="1" i="1" dirty="0">
              <a:solidFill>
                <a:srgbClr val="002060"/>
              </a:solidFill>
            </a:endParaRPr>
          </a:p>
          <a:p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77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1843" y="0"/>
            <a:ext cx="8828314" cy="955109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  АО «ГИДРОСПЕЦСТРОЙ»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3057" y="1509486"/>
            <a:ext cx="11832772" cy="4681991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</a:rPr>
              <a:t>Унитарное предприятие «</a:t>
            </a:r>
            <a:r>
              <a:rPr lang="ru-RU" sz="4400" b="1" dirty="0" err="1" smtClean="0">
                <a:solidFill>
                  <a:srgbClr val="002060"/>
                </a:solidFill>
              </a:rPr>
              <a:t>Тупаланггидроспецстрой</a:t>
            </a:r>
            <a:r>
              <a:rPr lang="ru-RU" sz="4400" b="1" dirty="0" smtClean="0">
                <a:solidFill>
                  <a:srgbClr val="002060"/>
                </a:solidFill>
              </a:rPr>
              <a:t>»</a:t>
            </a:r>
          </a:p>
          <a:p>
            <a:pPr marL="742950" indent="-742950"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</a:rPr>
              <a:t>«Ташкентская» механическая база</a:t>
            </a:r>
          </a:p>
          <a:p>
            <a:pPr marL="742950" indent="-742950">
              <a:buAutoNum type="arabicPeriod"/>
            </a:pPr>
            <a:r>
              <a:rPr lang="ru-RU" sz="4400" b="1" dirty="0" smtClean="0">
                <a:solidFill>
                  <a:srgbClr val="002060"/>
                </a:solidFill>
              </a:rPr>
              <a:t>«</a:t>
            </a:r>
            <a:r>
              <a:rPr lang="ru-RU" sz="4400" b="1" dirty="0" err="1" smtClean="0">
                <a:solidFill>
                  <a:srgbClr val="002060"/>
                </a:solidFill>
              </a:rPr>
              <a:t>Чарвакская</a:t>
            </a:r>
            <a:r>
              <a:rPr lang="ru-RU" sz="4400" b="1" dirty="0" smtClean="0">
                <a:solidFill>
                  <a:srgbClr val="002060"/>
                </a:solidFill>
              </a:rPr>
              <a:t>» механическая база</a:t>
            </a:r>
          </a:p>
        </p:txBody>
      </p:sp>
    </p:spTree>
    <p:extLst>
      <p:ext uri="{BB962C8B-B14F-4D97-AF65-F5344CB8AC3E}">
        <p14:creationId xmlns:p14="http://schemas.microsoft.com/office/powerpoint/2010/main" val="35981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3354">
              <a:srgbClr val="C7DDF1"/>
            </a:gs>
            <a:gs pos="71000">
              <a:schemeClr val="accent1">
                <a:lumMod val="5000"/>
                <a:lumOff val="95000"/>
                <a:alpha val="54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905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Основной текст)"/>
              </a:rPr>
              <a:t>Основная деятельность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(Основной текст)"/>
              </a:rPr>
            </a:b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56229"/>
            <a:ext cx="11353800" cy="4822371"/>
          </a:xfrm>
        </p:spPr>
        <p:txBody>
          <a:bodyPr>
            <a:normAutofit fontScale="25000" lnSpcReduction="20000"/>
          </a:bodyPr>
          <a:lstStyle/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Проходка тоннелей любого сечения и с любой обделкой;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 Инъекционные и цементационные работы: сопрягающая укрепительная, площадная и </a:t>
            </a:r>
            <a:r>
              <a:rPr lang="ru-RU" sz="9600" b="1" dirty="0" smtClean="0">
                <a:solidFill>
                  <a:srgbClr val="002060"/>
                </a:solidFill>
              </a:rPr>
              <a:t>наполнительная </a:t>
            </a:r>
            <a:r>
              <a:rPr lang="ru-RU" sz="9600" b="1" dirty="0">
                <a:solidFill>
                  <a:srgbClr val="002060"/>
                </a:solidFill>
              </a:rPr>
              <a:t>цементации, цементация строительных швов, ликвидация пустот под фундаментами;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Бурение скважин любого диаметра глубиной до 300 м, устройство буронабивных </a:t>
            </a:r>
            <a:r>
              <a:rPr lang="ru-RU" sz="9600" b="1" dirty="0" smtClean="0">
                <a:solidFill>
                  <a:srgbClr val="002060"/>
                </a:solidFill>
              </a:rPr>
              <a:t>свай;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Организация строительно-монтажных, </a:t>
            </a:r>
            <a:r>
              <a:rPr lang="ru-RU" sz="9600" b="1" dirty="0" err="1">
                <a:solidFill>
                  <a:srgbClr val="002060"/>
                </a:solidFill>
              </a:rPr>
              <a:t>пуско</a:t>
            </a:r>
            <a:r>
              <a:rPr lang="ru-RU" sz="9600" b="1" dirty="0">
                <a:solidFill>
                  <a:srgbClr val="002060"/>
                </a:solidFill>
              </a:rPr>
              <a:t> и эксплуатационно-наладочных работ;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 smtClean="0">
                <a:solidFill>
                  <a:srgbClr val="002060"/>
                </a:solidFill>
              </a:rPr>
              <a:t>Строительство </a:t>
            </a:r>
            <a:r>
              <a:rPr lang="ru-RU" sz="9600" b="1" dirty="0">
                <a:solidFill>
                  <a:srgbClr val="002060"/>
                </a:solidFill>
              </a:rPr>
              <a:t>гидротехнических </a:t>
            </a:r>
            <a:r>
              <a:rPr lang="ru-RU" sz="9600" b="1" dirty="0" smtClean="0">
                <a:solidFill>
                  <a:srgbClr val="002060"/>
                </a:solidFill>
              </a:rPr>
              <a:t>сооружений;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Строительство мостов;</a:t>
            </a:r>
          </a:p>
          <a:p>
            <a:pPr marL="711200" indent="-261938" algn="just">
              <a:lnSpc>
                <a:spcPct val="120000"/>
              </a:lnSpc>
              <a:buClr>
                <a:srgbClr val="002060"/>
              </a:buClr>
              <a:buSzPct val="70000"/>
              <a:buFont typeface="Wingdings" panose="05000000000000000000" pitchFamily="2" charset="2"/>
              <a:buChar char="q"/>
            </a:pPr>
            <a:r>
              <a:rPr lang="ru-RU" sz="9600" b="1" dirty="0">
                <a:solidFill>
                  <a:srgbClr val="002060"/>
                </a:solidFill>
              </a:rPr>
              <a:t>Буровзрывные </a:t>
            </a:r>
            <a:r>
              <a:rPr lang="ru-RU" sz="9600" b="1" dirty="0" smtClean="0">
                <a:solidFill>
                  <a:srgbClr val="002060"/>
                </a:solidFill>
              </a:rPr>
              <a:t>работы</a:t>
            </a:r>
            <a:r>
              <a:rPr lang="uz-Latn-UZ" sz="9600" b="1" dirty="0">
                <a:solidFill>
                  <a:srgbClr val="002060"/>
                </a:solidFill>
              </a:rPr>
              <a:t>.</a:t>
            </a:r>
            <a:endParaRPr lang="ru-RU" sz="9600" b="1" dirty="0">
              <a:solidFill>
                <a:srgbClr val="002060"/>
              </a:solidFill>
            </a:endParaRPr>
          </a:p>
          <a:p>
            <a:pPr marL="449262" indent="0" algn="just">
              <a:lnSpc>
                <a:spcPct val="120000"/>
              </a:lnSpc>
              <a:buClr>
                <a:srgbClr val="002060"/>
              </a:buClr>
              <a:buSzPct val="70000"/>
              <a:buNone/>
            </a:pPr>
            <a:endParaRPr lang="ru-RU" sz="9600" b="1" dirty="0" smtClean="0">
              <a:solidFill>
                <a:schemeClr val="bg1"/>
              </a:solidFill>
            </a:endParaRPr>
          </a:p>
          <a:p>
            <a:pPr marL="449262" indent="0" algn="just">
              <a:lnSpc>
                <a:spcPct val="120000"/>
              </a:lnSpc>
              <a:buClr>
                <a:srgbClr val="002060"/>
              </a:buClr>
              <a:buSzPct val="70000"/>
              <a:buNone/>
            </a:pPr>
            <a:r>
              <a:rPr lang="ru-RU" sz="7300" b="1" dirty="0">
                <a:solidFill>
                  <a:schemeClr val="bg1"/>
                </a:solidFill>
              </a:rPr>
              <a:t/>
            </a:r>
            <a:br>
              <a:rPr lang="ru-RU" sz="7300" b="1" dirty="0">
                <a:solidFill>
                  <a:schemeClr val="bg1"/>
                </a:solidFill>
              </a:rPr>
            </a:br>
            <a:endParaRPr lang="ru-RU" sz="73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900" y="-1"/>
            <a:ext cx="10515600" cy="1364343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АО «ГИДРОСПЕЦСТРОЙ»  </a:t>
            </a:r>
            <a:r>
              <a:rPr lang="ru-RU" sz="2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 своей деятельности выполнил </a:t>
            </a:r>
            <a:r>
              <a:rPr lang="ru-RU" sz="2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строительно-монтажные работы в следующих объектах </a:t>
            </a:r>
            <a:endParaRPr lang="ru-RU" sz="2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1186" y="1973943"/>
            <a:ext cx="8597900" cy="4589520"/>
          </a:xfrm>
        </p:spPr>
        <p:txBody>
          <a:bodyPr>
            <a:noAutofit/>
          </a:bodyPr>
          <a:lstStyle/>
          <a:p>
            <a:r>
              <a:rPr lang="ru-RU" sz="2400" b="1" dirty="0" err="1">
                <a:solidFill>
                  <a:srgbClr val="002060"/>
                </a:solidFill>
              </a:rPr>
              <a:t>Чарвакская</a:t>
            </a:r>
            <a:r>
              <a:rPr lang="ru-RU" sz="2400" b="1" dirty="0">
                <a:solidFill>
                  <a:srgbClr val="002060"/>
                </a:solidFill>
              </a:rPr>
              <a:t> ГЭС;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Пачкамарское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Гиссаракское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 smtClean="0">
                <a:solidFill>
                  <a:srgbClr val="002060"/>
                </a:solidFill>
              </a:rPr>
              <a:t>Заминское</a:t>
            </a:r>
            <a:r>
              <a:rPr lang="ru-RU" sz="24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>
                <a:solidFill>
                  <a:srgbClr val="002060"/>
                </a:solidFill>
              </a:rPr>
              <a:t>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Чимкурганское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Каратепесайское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Каттакурганское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Ангренское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 </a:t>
            </a:r>
            <a:r>
              <a:rPr lang="ru-RU" sz="2400" b="1" dirty="0" err="1">
                <a:solidFill>
                  <a:srgbClr val="002060"/>
                </a:solidFill>
              </a:rPr>
              <a:t>Туямуюнское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водохранилище;</a:t>
            </a:r>
          </a:p>
          <a:p>
            <a:r>
              <a:rPr lang="ru-RU" sz="2400" b="1" dirty="0" err="1">
                <a:solidFill>
                  <a:srgbClr val="002060"/>
                </a:solidFill>
              </a:rPr>
              <a:t>Туполангское</a:t>
            </a:r>
            <a:r>
              <a:rPr lang="ru-RU" sz="2400" b="1" dirty="0">
                <a:solidFill>
                  <a:srgbClr val="002060"/>
                </a:solidFill>
              </a:rPr>
              <a:t> водохранилище. </a:t>
            </a:r>
          </a:p>
          <a:p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80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263332"/>
          </a:xfrm>
        </p:spPr>
        <p:txBody>
          <a:bodyPr>
            <a:normAutofit/>
          </a:bodyPr>
          <a:lstStyle/>
          <a:p>
            <a:pPr algn="ctr"/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</a:t>
            </a:r>
            <a:r>
              <a:rPr lang="ru-RU" sz="3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Гидроспецстрой</a:t>
            </a:r>
            <a:r>
              <a:rPr lang="ru-RU" sz="3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принимало участие </a:t>
            </a:r>
            <a:r>
              <a:rPr lang="ru-RU" sz="3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sz="3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строительстве</a:t>
            </a:r>
            <a:endParaRPr lang="ru-RU" sz="3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5750" y="1597614"/>
            <a:ext cx="11620500" cy="5260386"/>
          </a:xfrm>
        </p:spPr>
        <p:txBody>
          <a:bodyPr>
            <a:normAutofit fontScale="77500" lnSpcReduction="20000"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rgbClr val="002060"/>
                </a:solidFill>
              </a:rPr>
              <a:t>Градирни Ново-</a:t>
            </a:r>
            <a:r>
              <a:rPr lang="ru-RU" sz="3000" b="1" dirty="0" err="1">
                <a:solidFill>
                  <a:srgbClr val="002060"/>
                </a:solidFill>
              </a:rPr>
              <a:t>Ангренской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</a:rPr>
              <a:t>и </a:t>
            </a:r>
            <a:r>
              <a:rPr lang="ru-RU" sz="3000" b="1" dirty="0">
                <a:solidFill>
                  <a:srgbClr val="002060"/>
                </a:solidFill>
              </a:rPr>
              <a:t>Ташкентской ТЭС;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 err="1">
                <a:solidFill>
                  <a:srgbClr val="002060"/>
                </a:solidFill>
              </a:rPr>
              <a:t>Юнусободской</a:t>
            </a:r>
            <a:r>
              <a:rPr lang="ru-RU" sz="3000" b="1" dirty="0">
                <a:solidFill>
                  <a:srgbClr val="002060"/>
                </a:solidFill>
              </a:rPr>
              <a:t> </a:t>
            </a:r>
            <a:r>
              <a:rPr lang="ru-RU" sz="3000" b="1" dirty="0" smtClean="0">
                <a:solidFill>
                  <a:srgbClr val="002060"/>
                </a:solidFill>
              </a:rPr>
              <a:t>линии Ташкентского </a:t>
            </a:r>
            <a:r>
              <a:rPr lang="ru-RU" sz="3000" b="1" dirty="0">
                <a:solidFill>
                  <a:srgbClr val="002060"/>
                </a:solidFill>
              </a:rPr>
              <a:t>метрополитена;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rgbClr val="002060"/>
                </a:solidFill>
              </a:rPr>
              <a:t>Тоннелей перевалов «</a:t>
            </a:r>
            <a:r>
              <a:rPr lang="ru-RU" sz="3000" b="1" dirty="0" err="1">
                <a:solidFill>
                  <a:srgbClr val="002060"/>
                </a:solidFill>
              </a:rPr>
              <a:t>Камчик</a:t>
            </a:r>
            <a:r>
              <a:rPr lang="ru-RU" sz="3000" b="1" dirty="0">
                <a:solidFill>
                  <a:srgbClr val="002060"/>
                </a:solidFill>
              </a:rPr>
              <a:t>-Резак»,  автодороги А-373 Ташкент-Ош;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rgbClr val="002060"/>
                </a:solidFill>
              </a:rPr>
              <a:t>Съездов на </a:t>
            </a:r>
            <a:r>
              <a:rPr lang="ru-RU" sz="3000" b="1" dirty="0" err="1">
                <a:solidFill>
                  <a:srgbClr val="002060"/>
                </a:solidFill>
              </a:rPr>
              <a:t>Хандизинском</a:t>
            </a:r>
            <a:r>
              <a:rPr lang="ru-RU" sz="3000" b="1" dirty="0">
                <a:solidFill>
                  <a:srgbClr val="002060"/>
                </a:solidFill>
              </a:rPr>
              <a:t> рудном </a:t>
            </a:r>
            <a:r>
              <a:rPr lang="ru-RU" sz="3000" b="1" dirty="0" smtClean="0">
                <a:solidFill>
                  <a:srgbClr val="002060"/>
                </a:solidFill>
              </a:rPr>
              <a:t>месторождение;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 smtClean="0">
                <a:solidFill>
                  <a:srgbClr val="002060"/>
                </a:solidFill>
              </a:rPr>
              <a:t>Возведения </a:t>
            </a:r>
            <a:r>
              <a:rPr lang="ru-RU" sz="3000" b="1" dirty="0">
                <a:solidFill>
                  <a:srgbClr val="002060"/>
                </a:solidFill>
              </a:rPr>
              <a:t>крупных железобетонных сооружений </a:t>
            </a:r>
            <a:r>
              <a:rPr lang="ru-RU" sz="3000" b="1" dirty="0" err="1">
                <a:solidFill>
                  <a:srgbClr val="002060"/>
                </a:solidFill>
              </a:rPr>
              <a:t>водовыпуска</a:t>
            </a:r>
            <a:r>
              <a:rPr lang="ru-RU" sz="3000" b="1" dirty="0">
                <a:solidFill>
                  <a:srgbClr val="002060"/>
                </a:solidFill>
              </a:rPr>
              <a:t> Ферганского водохранилища;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 smtClean="0">
                <a:solidFill>
                  <a:srgbClr val="002060"/>
                </a:solidFill>
              </a:rPr>
              <a:t>Выполнения </a:t>
            </a:r>
            <a:r>
              <a:rPr lang="ru-RU" sz="3000" b="1" dirty="0">
                <a:solidFill>
                  <a:srgbClr val="002060"/>
                </a:solidFill>
              </a:rPr>
              <a:t>буровзрывных и земляных работ на строительстве железной дороги </a:t>
            </a:r>
            <a:r>
              <a:rPr lang="ru-RU" sz="3000" b="1" dirty="0" smtClean="0">
                <a:solidFill>
                  <a:srgbClr val="002060"/>
                </a:solidFill>
              </a:rPr>
              <a:t>«</a:t>
            </a:r>
            <a:r>
              <a:rPr lang="ru-RU" sz="3000" b="1" dirty="0" err="1" smtClean="0">
                <a:solidFill>
                  <a:srgbClr val="002060"/>
                </a:solidFill>
              </a:rPr>
              <a:t>Ташгузар</a:t>
            </a:r>
            <a:r>
              <a:rPr lang="ru-RU" sz="3000" b="1" dirty="0" smtClean="0">
                <a:solidFill>
                  <a:srgbClr val="002060"/>
                </a:solidFill>
              </a:rPr>
              <a:t>-Байсун-</a:t>
            </a:r>
            <a:r>
              <a:rPr lang="ru-RU" sz="3000" b="1" dirty="0" err="1" smtClean="0">
                <a:solidFill>
                  <a:srgbClr val="002060"/>
                </a:solidFill>
              </a:rPr>
              <a:t>Кумкурган</a:t>
            </a:r>
            <a:r>
              <a:rPr lang="ru-RU" sz="3000" b="1" dirty="0" smtClean="0">
                <a:solidFill>
                  <a:srgbClr val="002060"/>
                </a:solidFill>
              </a:rPr>
              <a:t>». </a:t>
            </a:r>
            <a:r>
              <a:rPr lang="ru-RU" sz="3000" b="1" dirty="0">
                <a:solidFill>
                  <a:srgbClr val="002060"/>
                </a:solidFill>
              </a:rPr>
              <a:t>В настоящее время коллектив </a:t>
            </a:r>
            <a:r>
              <a:rPr lang="ru-RU" sz="3000" b="1" dirty="0" smtClean="0">
                <a:solidFill>
                  <a:srgbClr val="002060"/>
                </a:solidFill>
              </a:rPr>
              <a:t>предприятие </a:t>
            </a:r>
            <a:r>
              <a:rPr lang="ru-RU" sz="3000" b="1" dirty="0">
                <a:solidFill>
                  <a:srgbClr val="002060"/>
                </a:solidFill>
              </a:rPr>
              <a:t>выполняет буровзрывные работы и комплекс подземных работ на строительстве </a:t>
            </a:r>
            <a:r>
              <a:rPr lang="ru-RU" sz="3000" b="1" dirty="0" smtClean="0">
                <a:solidFill>
                  <a:srgbClr val="002060"/>
                </a:solidFill>
              </a:rPr>
              <a:t>«</a:t>
            </a:r>
            <a:r>
              <a:rPr lang="ru-RU" sz="3000" b="1" dirty="0" err="1" smtClean="0">
                <a:solidFill>
                  <a:srgbClr val="002060"/>
                </a:solidFill>
              </a:rPr>
              <a:t>Пскемкой</a:t>
            </a:r>
            <a:r>
              <a:rPr lang="ru-RU" sz="3000" b="1" dirty="0" smtClean="0">
                <a:solidFill>
                  <a:srgbClr val="002060"/>
                </a:solidFill>
              </a:rPr>
              <a:t>, Нижне-</a:t>
            </a:r>
            <a:r>
              <a:rPr lang="ru-RU" sz="3000" b="1" dirty="0" err="1" smtClean="0">
                <a:solidFill>
                  <a:srgbClr val="002060"/>
                </a:solidFill>
              </a:rPr>
              <a:t>Чаткальской</a:t>
            </a:r>
            <a:r>
              <a:rPr lang="ru-RU" sz="3000" b="1" dirty="0" smtClean="0">
                <a:solidFill>
                  <a:srgbClr val="002060"/>
                </a:solidFill>
              </a:rPr>
              <a:t> и </a:t>
            </a:r>
            <a:r>
              <a:rPr lang="ru-RU" sz="3000" b="1" dirty="0" err="1">
                <a:solidFill>
                  <a:srgbClr val="002060"/>
                </a:solidFill>
              </a:rPr>
              <a:t>Зарчобской</a:t>
            </a:r>
            <a:r>
              <a:rPr lang="ru-RU" sz="3000" b="1" dirty="0">
                <a:solidFill>
                  <a:srgbClr val="002060"/>
                </a:solidFill>
              </a:rPr>
              <a:t>»  </a:t>
            </a:r>
            <a:r>
              <a:rPr lang="ru-RU" sz="3000" b="1" dirty="0" err="1" smtClean="0">
                <a:solidFill>
                  <a:srgbClr val="002060"/>
                </a:solidFill>
              </a:rPr>
              <a:t>Гидро</a:t>
            </a:r>
            <a:r>
              <a:rPr lang="ru-RU" sz="3000" b="1" dirty="0" smtClean="0">
                <a:solidFill>
                  <a:srgbClr val="002060"/>
                </a:solidFill>
              </a:rPr>
              <a:t> Электрических Станциях.</a:t>
            </a:r>
            <a:endParaRPr lang="ru-RU" sz="3000" b="1" dirty="0">
              <a:solidFill>
                <a:srgbClr val="002060"/>
              </a:solidFill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 smtClean="0">
                <a:solidFill>
                  <a:srgbClr val="002060"/>
                </a:solidFill>
              </a:rPr>
              <a:t>Выполнения </a:t>
            </a:r>
            <a:r>
              <a:rPr lang="ru-RU" sz="3000" b="1" dirty="0">
                <a:solidFill>
                  <a:srgbClr val="002060"/>
                </a:solidFill>
              </a:rPr>
              <a:t>буровзрывных и земляных работ на строительстве высоковольтных линий </a:t>
            </a:r>
            <a:r>
              <a:rPr lang="ru-RU" sz="3000" b="1" dirty="0" smtClean="0">
                <a:solidFill>
                  <a:srgbClr val="002060"/>
                </a:solidFill>
              </a:rPr>
              <a:t>во </a:t>
            </a:r>
            <a:r>
              <a:rPr lang="ru-RU" sz="3000" b="1" dirty="0">
                <a:solidFill>
                  <a:srgbClr val="002060"/>
                </a:solidFill>
              </a:rPr>
              <a:t>время прокладки газопровода Ахангаран-Пунган-КНР.</a:t>
            </a:r>
          </a:p>
          <a:p>
            <a:pPr algn="just"/>
            <a:endParaRPr lang="ru-RU" b="1" dirty="0">
              <a:solidFill>
                <a:schemeClr val="bg1"/>
              </a:solidFill>
            </a:endParaRP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8662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198" y="116114"/>
            <a:ext cx="11785599" cy="841827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 строительно-монтажных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Бизнес-плану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общество на 2021 год</a:t>
            </a:r>
            <a:endParaRPr lang="ru-RU" sz="2400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699023"/>
              </p:ext>
            </p:extLst>
          </p:nvPr>
        </p:nvGraphicFramePr>
        <p:xfrm>
          <a:off x="816427" y="1184230"/>
          <a:ext cx="10559143" cy="507142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761511">
                  <a:extLst>
                    <a:ext uri="{9D8B030D-6E8A-4147-A177-3AD203B41FA5}">
                      <a16:colId xmlns:a16="http://schemas.microsoft.com/office/drawing/2014/main" val="2649085608"/>
                    </a:ext>
                  </a:extLst>
                </a:gridCol>
                <a:gridCol w="4343168">
                  <a:extLst>
                    <a:ext uri="{9D8B030D-6E8A-4147-A177-3AD203B41FA5}">
                      <a16:colId xmlns:a16="http://schemas.microsoft.com/office/drawing/2014/main" val="1328228847"/>
                    </a:ext>
                  </a:extLst>
                </a:gridCol>
                <a:gridCol w="2814678">
                  <a:extLst>
                    <a:ext uri="{9D8B030D-6E8A-4147-A177-3AD203B41FA5}">
                      <a16:colId xmlns:a16="http://schemas.microsoft.com/office/drawing/2014/main" val="1601878495"/>
                    </a:ext>
                  </a:extLst>
                </a:gridCol>
                <a:gridCol w="2639786">
                  <a:extLst>
                    <a:ext uri="{9D8B030D-6E8A-4147-A177-3AD203B41FA5}">
                      <a16:colId xmlns:a16="http://schemas.microsoft.com/office/drawing/2014/main" val="2730748585"/>
                    </a:ext>
                  </a:extLst>
                </a:gridCol>
              </a:tblGrid>
              <a:tr h="112407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№ п/п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объекта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Наименование подрядчика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Объем СМР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                  (млрд. </a:t>
                      </a:r>
                      <a:r>
                        <a:rPr lang="ru-RU" sz="200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сум</a:t>
                      </a:r>
                      <a:r>
                        <a:rPr lang="ru-RU" sz="20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/млн. долл. США)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454402"/>
                  </a:ext>
                </a:extLst>
              </a:tr>
              <a:tr h="983952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1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l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Строительство "</a:t>
                      </a:r>
                      <a:r>
                        <a:rPr lang="ru-RU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Пскемская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ГЭС" 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OOO "</a:t>
                      </a:r>
                      <a:r>
                        <a:rPr lang="en-US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Topalang</a:t>
                      </a:r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HPD water construction"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57,5 / 5,5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8000298"/>
                  </a:ext>
                </a:extLst>
              </a:tr>
              <a:tr h="729649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2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Строительство «</a:t>
                      </a:r>
                      <a:r>
                        <a:rPr lang="ru-RU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Нижнечаткальской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»  ГЭС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Latn-UZ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OOO "Topalang HPD Holding"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kern="12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45,1 / 4,3</a:t>
                      </a:r>
                      <a:endParaRPr lang="ru-RU" sz="20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71508"/>
                  </a:ext>
                </a:extLst>
              </a:tr>
              <a:tr h="1046887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3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2000" kern="120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"Строительство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Зарчобских</a:t>
                      </a:r>
                      <a:r>
                        <a:rPr lang="ru-RU" sz="200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малых ГЭС"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OOO "TO`PALANG HPD PLATINUM"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46 / 4,4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07617"/>
                  </a:ext>
                </a:extLst>
              </a:tr>
              <a:tr h="774456">
                <a:tc>
                  <a:txBody>
                    <a:bodyPr/>
                    <a:lstStyle/>
                    <a:p>
                      <a:pPr algn="ctr"/>
                      <a:endParaRPr lang="ru-RU" sz="2000" b="1" dirty="0" smtClean="0"/>
                    </a:p>
                    <a:p>
                      <a:pPr algn="ctr"/>
                      <a:r>
                        <a:rPr lang="ru-RU" sz="2000" b="1" dirty="0" smtClean="0"/>
                        <a:t>4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Буровзрвные</a:t>
                      </a:r>
                      <a:r>
                        <a:rPr lang="ru-RU" sz="2000" kern="1200" baseline="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работы на шахте </a:t>
                      </a:r>
                      <a:r>
                        <a:rPr lang="ru-RU" sz="2000" kern="1200" dirty="0" err="1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Шаргунь</a:t>
                      </a:r>
                      <a:endParaRPr lang="ru-RU" sz="2000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АО "</a:t>
                      </a:r>
                      <a:r>
                        <a:rPr lang="ru-RU" sz="20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Шаргунькумир</a:t>
                      </a:r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"</a:t>
                      </a:r>
                      <a:endParaRPr lang="ru-RU" sz="2000" b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ru-RU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9,2 / 0,9</a:t>
                      </a:r>
                      <a:endParaRPr lang="ru-RU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38930"/>
                  </a:ext>
                </a:extLst>
              </a:tr>
              <a:tr h="412410"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ИТОГО</a:t>
                      </a:r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157,8 / 15,1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204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73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"/>
            <a:ext cx="10515600" cy="1099822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Calibri LightCalibri (Основной текст)"/>
              </a:rPr>
              <a:t>Финансово-экономические показатели </a:t>
            </a:r>
            <a:br>
              <a:rPr lang="ru-RU" sz="3200" b="1" dirty="0">
                <a:solidFill>
                  <a:srgbClr val="002060"/>
                </a:solidFill>
                <a:latin typeface="Calibri LightCalibri (Основной текст)"/>
              </a:rPr>
            </a:br>
            <a:r>
              <a:rPr lang="ru-RU" sz="3200" b="1" dirty="0">
                <a:solidFill>
                  <a:srgbClr val="002060"/>
                </a:solidFill>
                <a:latin typeface="Calibri LightCalibri (Основной текст)"/>
              </a:rPr>
              <a:t>АО «</a:t>
            </a:r>
            <a:r>
              <a:rPr lang="ru-RU" sz="3200" b="1" dirty="0" err="1" smtClean="0">
                <a:solidFill>
                  <a:srgbClr val="002060"/>
                </a:solidFill>
                <a:latin typeface="Calibri LightCalibri (Основной текст)"/>
              </a:rPr>
              <a:t>Гидроспецстрой</a:t>
            </a:r>
            <a:r>
              <a:rPr lang="ru-RU" sz="3200" b="1" dirty="0" smtClean="0">
                <a:solidFill>
                  <a:srgbClr val="002060"/>
                </a:solidFill>
                <a:latin typeface="Calibri LightCalibri (Основной текст)"/>
              </a:rPr>
              <a:t>»</a:t>
            </a:r>
            <a:endParaRPr lang="ru-RU" sz="2800" b="1" dirty="0">
              <a:solidFill>
                <a:srgbClr val="002060"/>
              </a:solidFill>
              <a:latin typeface="Calibri LightCalibri (Основной текст)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5579" y="1501510"/>
            <a:ext cx="5533571" cy="205377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u="sng" dirty="0" smtClean="0">
                <a:solidFill>
                  <a:srgbClr val="002060"/>
                </a:solidFill>
              </a:rPr>
              <a:t>ПО ИТОГАМ 2018 ГОДА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200" b="1" dirty="0" smtClean="0">
                <a:solidFill>
                  <a:srgbClr val="002060"/>
                </a:solidFill>
              </a:rPr>
              <a:t>Чистая выручка – 62,1 </a:t>
            </a:r>
            <a:r>
              <a:rPr lang="ru-RU" sz="2200" b="1" dirty="0">
                <a:solidFill>
                  <a:srgbClr val="002060"/>
                </a:solidFill>
              </a:rPr>
              <a:t>млрд. </a:t>
            </a:r>
            <a:r>
              <a:rPr lang="ru-RU" sz="2200" b="1" dirty="0" err="1">
                <a:solidFill>
                  <a:srgbClr val="002060"/>
                </a:solidFill>
              </a:rPr>
              <a:t>сум</a:t>
            </a:r>
            <a:r>
              <a:rPr lang="ru-RU" sz="2200" b="1" dirty="0">
                <a:solidFill>
                  <a:srgbClr val="002060"/>
                </a:solidFill>
              </a:rPr>
              <a:t>                    (или </a:t>
            </a:r>
            <a:r>
              <a:rPr lang="ru-RU" sz="2200" b="1" dirty="0" smtClean="0">
                <a:solidFill>
                  <a:srgbClr val="002060"/>
                </a:solidFill>
              </a:rPr>
              <a:t>расчётное  5,9 млн. </a:t>
            </a:r>
            <a:r>
              <a:rPr lang="ru-RU" sz="2200" b="1" dirty="0">
                <a:solidFill>
                  <a:srgbClr val="002060"/>
                </a:solidFill>
              </a:rPr>
              <a:t>долл. </a:t>
            </a:r>
            <a:r>
              <a:rPr lang="ru-RU" sz="2200" b="1" dirty="0" smtClean="0">
                <a:solidFill>
                  <a:srgbClr val="002060"/>
                </a:solidFill>
              </a:rPr>
              <a:t>США)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200" b="1" dirty="0" smtClean="0">
                <a:solidFill>
                  <a:srgbClr val="002060"/>
                </a:solidFill>
              </a:rPr>
              <a:t>Количество </a:t>
            </a:r>
            <a:r>
              <a:rPr lang="ru-RU" sz="2200" b="1" dirty="0">
                <a:solidFill>
                  <a:srgbClr val="002060"/>
                </a:solidFill>
              </a:rPr>
              <a:t>сотрудников – </a:t>
            </a:r>
            <a:r>
              <a:rPr lang="ru-RU" sz="2200" b="1" dirty="0" smtClean="0">
                <a:solidFill>
                  <a:srgbClr val="002060"/>
                </a:solidFill>
              </a:rPr>
              <a:t>477 человек</a:t>
            </a:r>
            <a:endParaRPr lang="ru-RU" sz="2200" b="1" dirty="0">
              <a:solidFill>
                <a:srgbClr val="002060"/>
              </a:solidFill>
            </a:endParaRPr>
          </a:p>
          <a:p>
            <a:endParaRPr lang="ru-RU" sz="2200" b="1" dirty="0">
              <a:solidFill>
                <a:srgbClr val="002060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971549" y="3921400"/>
            <a:ext cx="10448110" cy="22471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u="sng" dirty="0" smtClean="0">
                <a:solidFill>
                  <a:srgbClr val="002060"/>
                </a:solidFill>
              </a:rPr>
              <a:t>ПО ИТОГОАМ 2020 ГОДА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Чистая выручка – 142,14 </a:t>
            </a:r>
            <a:r>
              <a:rPr lang="ru-RU" b="1" dirty="0">
                <a:solidFill>
                  <a:srgbClr val="002060"/>
                </a:solidFill>
              </a:rPr>
              <a:t>млрд. </a:t>
            </a:r>
            <a:r>
              <a:rPr lang="ru-RU" b="1" dirty="0" err="1" smtClean="0">
                <a:solidFill>
                  <a:srgbClr val="002060"/>
                </a:solidFill>
              </a:rPr>
              <a:t>сум</a:t>
            </a:r>
            <a:r>
              <a:rPr lang="ru-RU" b="1" dirty="0" smtClean="0">
                <a:solidFill>
                  <a:srgbClr val="002060"/>
                </a:solidFill>
              </a:rPr>
              <a:t> (или расчётное                         13,6 млн. долл. США)</a:t>
            </a:r>
          </a:p>
          <a:p>
            <a:pPr algn="just"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</a:rPr>
              <a:t>Количество </a:t>
            </a:r>
            <a:r>
              <a:rPr lang="ru-RU" b="1" dirty="0">
                <a:solidFill>
                  <a:srgbClr val="002060"/>
                </a:solidFill>
              </a:rPr>
              <a:t>сотрудников – </a:t>
            </a:r>
            <a:r>
              <a:rPr lang="ru-RU" b="1" dirty="0" smtClean="0">
                <a:solidFill>
                  <a:srgbClr val="002060"/>
                </a:solidFill>
              </a:rPr>
              <a:t>965 </a:t>
            </a:r>
            <a:r>
              <a:rPr lang="ru-RU" b="1" dirty="0">
                <a:solidFill>
                  <a:srgbClr val="002060"/>
                </a:solidFill>
              </a:rPr>
              <a:t>человек</a:t>
            </a:r>
          </a:p>
          <a:p>
            <a:pPr algn="ctr">
              <a:buFont typeface="Wingdings" panose="05000000000000000000" pitchFamily="2" charset="2"/>
              <a:buChar char="§"/>
            </a:pPr>
            <a:endParaRPr lang="ru-RU" b="1" dirty="0" smtClean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235155" y="1501146"/>
            <a:ext cx="5533571" cy="20537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panose="05040102010807070707" pitchFamily="18" charset="2"/>
              <a:buNone/>
            </a:pPr>
            <a:r>
              <a:rPr lang="ru-RU" sz="2200" b="1" u="sng" dirty="0" smtClean="0">
                <a:solidFill>
                  <a:srgbClr val="002060"/>
                </a:solidFill>
              </a:rPr>
              <a:t>ПО ИТОГАМ 2019 ГОДА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002060"/>
                </a:solidFill>
              </a:rPr>
              <a:t>Чистая выручка – 138,2 млрд. </a:t>
            </a:r>
            <a:r>
              <a:rPr lang="ru-RU" sz="2200" b="1" dirty="0" err="1">
                <a:solidFill>
                  <a:srgbClr val="002060"/>
                </a:solidFill>
              </a:rPr>
              <a:t>сум</a:t>
            </a:r>
            <a:r>
              <a:rPr lang="ru-RU" sz="2200" b="1" dirty="0">
                <a:solidFill>
                  <a:srgbClr val="002060"/>
                </a:solidFill>
              </a:rPr>
              <a:t> (или расчётное  13,1 млн. долл. США)</a:t>
            </a:r>
            <a:endParaRPr lang="ru-RU" sz="2200" b="1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ru-RU" sz="2200" b="1" dirty="0">
                <a:solidFill>
                  <a:srgbClr val="002060"/>
                </a:solidFill>
              </a:rPr>
              <a:t>Количество сотрудников – 740 человек	</a:t>
            </a:r>
          </a:p>
          <a:p>
            <a:endParaRPr lang="ru-RU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61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6198994"/>
              </p:ext>
            </p:extLst>
          </p:nvPr>
        </p:nvGraphicFramePr>
        <p:xfrm>
          <a:off x="365579" y="941841"/>
          <a:ext cx="5541736" cy="5678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9036">
                  <a:extLst>
                    <a:ext uri="{9D8B030D-6E8A-4147-A177-3AD203B41FA5}">
                      <a16:colId xmlns:a16="http://schemas.microsoft.com/office/drawing/2014/main" val="25987571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4276847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427249563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177466286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984823982"/>
                    </a:ext>
                  </a:extLst>
                </a:gridCol>
              </a:tblGrid>
              <a:tr h="4432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№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Наименование автомашины и механизмы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Марка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Год выпуска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Кол.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907519086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Буровые станки и </a:t>
                      </a:r>
                      <a:r>
                        <a:rPr lang="ru-RU" sz="1100" b="1" u="none" strike="noStrike" dirty="0" err="1">
                          <a:effectLst/>
                        </a:rPr>
                        <a:t>гидрав</a:t>
                      </a:r>
                      <a:r>
                        <a:rPr lang="ru-RU" sz="1100" b="1" u="none" strike="noStrike" dirty="0">
                          <a:effectLst/>
                        </a:rPr>
                        <a:t>. буровая карета с 2мя стрел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KAISHAN KG-930A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902549552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 НКР-10МВПА-1-000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67603432"/>
                  </a:ext>
                </a:extLst>
              </a:tr>
              <a:tr h="40731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Atlas Copco Boomer 282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654710967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effectLst/>
                        </a:rPr>
                        <a:t>Компрессоры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KAISHAN LGCY 15/13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75192636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AIRPOOL  PR 32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029477822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JF </a:t>
                      </a:r>
                      <a:r>
                        <a:rPr lang="ru-RU" sz="1100" b="1" u="none" strike="noStrike">
                          <a:effectLst/>
                        </a:rPr>
                        <a:t>АМ100А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747525840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3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effectLst/>
                        </a:rPr>
                        <a:t>Буровые </a:t>
                      </a:r>
                      <a:r>
                        <a:rPr lang="ru-RU" sz="1100" b="1" u="none" strike="noStrike" dirty="0">
                          <a:effectLst/>
                        </a:rPr>
                        <a:t>насосы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НБ-32 с эл. двиг.45квт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592690523"/>
                  </a:ext>
                </a:extLst>
              </a:tr>
              <a:tr h="2826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 Zoomlion 80.12.112 RSD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743555011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АНБ-22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474201306"/>
                  </a:ext>
                </a:extLst>
              </a:tr>
              <a:tr h="22164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err="1" smtClean="0">
                          <a:effectLst/>
                        </a:rPr>
                        <a:t>Растворо</a:t>
                      </a:r>
                      <a:r>
                        <a:rPr lang="ru-RU" sz="1100" b="1" u="none" strike="noStrike" dirty="0" smtClean="0">
                          <a:effectLst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</a:rPr>
                        <a:t>мешалки и растворный узел, лаборатории </a:t>
                      </a:r>
                      <a:r>
                        <a:rPr lang="ru-RU" sz="1100" b="1" u="none" strike="noStrike" dirty="0" err="1">
                          <a:effectLst/>
                        </a:rPr>
                        <a:t>глин.ратворов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Растворный узел АНБ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960842137"/>
                  </a:ext>
                </a:extLst>
              </a:tr>
              <a:tr h="4432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Лаборатория глинистых растворов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873301594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РМ-2000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7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7344785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РМ-750 с эл.дв5,5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4143408078"/>
                  </a:ext>
                </a:extLst>
              </a:tr>
              <a:tr h="221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Дизелные генераторы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 К4100 495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054065238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ARNPOWER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2020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623747715"/>
                  </a:ext>
                </a:extLst>
              </a:tr>
              <a:tr h="22164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Автопогрузчики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SHANTUI SL50W-2 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207895695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XCMG ZL50GN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986995783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SINOSTEEL CY-2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544828779"/>
                  </a:ext>
                </a:extLst>
              </a:tr>
              <a:tr h="2216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Мини </a:t>
                      </a:r>
                      <a:r>
                        <a:rPr lang="ru-RU" sz="1100" b="1" u="none" strike="noStrike" dirty="0" err="1">
                          <a:effectLst/>
                        </a:rPr>
                        <a:t>гусенечный</a:t>
                      </a:r>
                      <a:r>
                        <a:rPr lang="ru-RU" sz="1100" b="1" u="none" strike="noStrike" dirty="0">
                          <a:effectLst/>
                        </a:rPr>
                        <a:t> </a:t>
                      </a:r>
                      <a:r>
                        <a:rPr lang="ru-RU" sz="1100" b="1" u="none" strike="noStrike" dirty="0" smtClean="0">
                          <a:effectLst/>
                        </a:rPr>
                        <a:t>тракторы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 Т</a:t>
                      </a:r>
                      <a:r>
                        <a:rPr lang="uz-Latn-UZ" sz="1100" b="1" u="none" strike="noStrike">
                          <a:effectLst/>
                        </a:rPr>
                        <a:t>Y-3000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4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1718725609"/>
                  </a:ext>
                </a:extLst>
              </a:tr>
              <a:tr h="22164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Экскаваторы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SANY415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936877148"/>
                  </a:ext>
                </a:extLst>
              </a:tr>
              <a:tr h="221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Hyundai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2018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782" marR="6782" marT="6782" marB="0" anchor="ctr"/>
                </a:tc>
                <a:extLst>
                  <a:ext uri="{0D108BD9-81ED-4DB2-BD59-A6C34878D82A}">
                    <a16:rowId xmlns:a16="http://schemas.microsoft.com/office/drawing/2014/main" val="3782601423"/>
                  </a:ext>
                </a:extLst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677514"/>
              </p:ext>
            </p:extLst>
          </p:nvPr>
        </p:nvGraphicFramePr>
        <p:xfrm>
          <a:off x="6172199" y="937530"/>
          <a:ext cx="5728355" cy="56825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840">
                  <a:extLst>
                    <a:ext uri="{9D8B030D-6E8A-4147-A177-3AD203B41FA5}">
                      <a16:colId xmlns:a16="http://schemas.microsoft.com/office/drawing/2014/main" val="3909891073"/>
                    </a:ext>
                  </a:extLst>
                </a:gridCol>
                <a:gridCol w="2159871">
                  <a:extLst>
                    <a:ext uri="{9D8B030D-6E8A-4147-A177-3AD203B41FA5}">
                      <a16:colId xmlns:a16="http://schemas.microsoft.com/office/drawing/2014/main" val="1842337322"/>
                    </a:ext>
                  </a:extLst>
                </a:gridCol>
                <a:gridCol w="1773808">
                  <a:extLst>
                    <a:ext uri="{9D8B030D-6E8A-4147-A177-3AD203B41FA5}">
                      <a16:colId xmlns:a16="http://schemas.microsoft.com/office/drawing/2014/main" val="2351553117"/>
                    </a:ext>
                  </a:extLst>
                </a:gridCol>
                <a:gridCol w="866036">
                  <a:extLst>
                    <a:ext uri="{9D8B030D-6E8A-4147-A177-3AD203B41FA5}">
                      <a16:colId xmlns:a16="http://schemas.microsoft.com/office/drawing/2014/main" val="3381086245"/>
                    </a:ext>
                  </a:extLst>
                </a:gridCol>
                <a:gridCol w="427800">
                  <a:extLst>
                    <a:ext uri="{9D8B030D-6E8A-4147-A177-3AD203B41FA5}">
                      <a16:colId xmlns:a16="http://schemas.microsoft.com/office/drawing/2014/main" val="392897404"/>
                    </a:ext>
                  </a:extLst>
                </a:gridCol>
              </a:tblGrid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Шахтные вентиляторы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СВМ-6 22квт 3000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450386560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СВО-6 22 кВт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77333943"/>
                  </a:ext>
                </a:extLst>
              </a:tr>
              <a:tr h="24003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Сварочные аппараты, трансформаторы и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выпрямители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 Conitech 630</a:t>
                      </a:r>
                      <a:r>
                        <a:rPr lang="ru-RU" sz="1100" b="1" u="none" strike="noStrike">
                          <a:effectLst/>
                        </a:rPr>
                        <a:t>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20192025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ВДМ 6301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115612273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 ВХ1 630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6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660811284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Ресивер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10м3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943654914"/>
                  </a:ext>
                </a:extLst>
              </a:tr>
              <a:tr h="527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 smtClean="0">
                          <a:effectLst/>
                        </a:rPr>
                        <a:t>Цемент опрыскиватель торкрет </a:t>
                      </a:r>
                      <a:r>
                        <a:rPr lang="ru-RU" sz="1100" b="1" u="none" strike="noStrike" dirty="0">
                          <a:effectLst/>
                        </a:rPr>
                        <a:t>бетона машина струй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TUNNEL-MAX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704587552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Автосамосвалы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КАМАЗ-6520-1043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327775280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SHACMAN - SX3318DT367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508416621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Автобетоносмесителы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КАМАЗ 53229-1933-15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878199296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Автофургоны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КАМАЗ-65115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2019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87917962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MAN CLA 16.230 4х2 ВВ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668644529"/>
                  </a:ext>
                </a:extLst>
              </a:tr>
              <a:tr h="3543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Спец техника и п/прицепы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 dirty="0">
                          <a:effectLst/>
                        </a:rPr>
                        <a:t>DO</a:t>
                      </a:r>
                      <a:r>
                        <a:rPr lang="ru-RU" sz="1100" b="1" u="none" strike="noStrike" dirty="0">
                          <a:effectLst/>
                        </a:rPr>
                        <a:t>О</a:t>
                      </a:r>
                      <a:r>
                        <a:rPr lang="uz-Latn-UZ" sz="1100" b="1" u="none" strike="noStrike" dirty="0">
                          <a:effectLst/>
                        </a:rPr>
                        <a:t>NGFEND DFL 4251LAX8</a:t>
                      </a:r>
                      <a:endParaRPr lang="uz-Latn-UZ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374162256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HONDA XHD 9400TJZ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630082748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МАЗ (УРБ)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215113817"/>
                  </a:ext>
                </a:extLst>
              </a:tr>
              <a:tr h="2400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Автокраны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МА</a:t>
                      </a:r>
                      <a:r>
                        <a:rPr lang="uz-Latn-UZ" sz="1100" b="1" u="none" strike="noStrike">
                          <a:effectLst/>
                        </a:rPr>
                        <a:t>N CLA 18.280 4/2</a:t>
                      </a:r>
                      <a:r>
                        <a:rPr lang="ru-RU" sz="1100" b="1" u="none" strike="noStrike">
                          <a:effectLst/>
                        </a:rPr>
                        <a:t>ВВ 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2018-2020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148266236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>
                          <a:effectLst/>
                        </a:rPr>
                        <a:t>МАЗ-5334  СМК-10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72991152"/>
                  </a:ext>
                </a:extLst>
              </a:tr>
              <a:tr h="24003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4"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</a:rPr>
                        <a:t>Легковые и внедорожные </a:t>
                      </a:r>
                      <a:r>
                        <a:rPr lang="ru-RU" sz="1100" b="1" u="none" strike="noStrike" dirty="0" err="1">
                          <a:effectLst/>
                        </a:rPr>
                        <a:t>автомобилы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b="1" u="none" strike="noStrike">
                          <a:effectLst/>
                        </a:rPr>
                        <a:t>LACETTI </a:t>
                      </a:r>
                      <a:endParaRPr lang="uz-Latn-UZ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2018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3310414454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</a:rPr>
                        <a:t>УАЗ-315195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757383107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u="none" strike="noStrike">
                          <a:effectLst/>
                        </a:rPr>
                        <a:t>LADA-21310</a:t>
                      </a:r>
                      <a:endParaRPr lang="uz-Latn-U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875212699"/>
                  </a:ext>
                </a:extLst>
              </a:tr>
              <a:tr h="2400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z-Latn-UZ" sz="1100" u="none" strike="noStrike">
                          <a:effectLst/>
                        </a:rPr>
                        <a:t>LADA-21214-007-52</a:t>
                      </a:r>
                      <a:endParaRPr lang="uz-Latn-U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2020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664200893"/>
                  </a:ext>
                </a:extLst>
              </a:tr>
              <a:tr h="240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</a:rPr>
                        <a:t>Итого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</a:rPr>
                        <a:t>120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568" marR="7568" marT="7568" marB="0" anchor="ctr"/>
                </a:tc>
                <a:extLst>
                  <a:ext uri="{0D108BD9-81ED-4DB2-BD59-A6C34878D82A}">
                    <a16:rowId xmlns:a16="http://schemas.microsoft.com/office/drawing/2014/main" val="2660418624"/>
                  </a:ext>
                </a:extLst>
              </a:tr>
            </a:tbl>
          </a:graphicData>
        </a:graphic>
      </p:graphicFrame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778328" y="43543"/>
            <a:ext cx="10787743" cy="8751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Calibri (Основной текст)"/>
              </a:rPr>
              <a:t>Технический парк машины механизмов и спецтехники             АО «</a:t>
            </a:r>
            <a:r>
              <a:rPr lang="ru-RU" sz="2600" b="1" dirty="0" err="1" smtClean="0">
                <a:solidFill>
                  <a:srgbClr val="002060"/>
                </a:solidFill>
                <a:latin typeface="Calibri (Основной текст)"/>
              </a:rPr>
              <a:t>Гидроспецстрой</a:t>
            </a:r>
            <a:r>
              <a:rPr lang="ru-RU" sz="2600" b="1" dirty="0" smtClean="0">
                <a:solidFill>
                  <a:srgbClr val="002060"/>
                </a:solidFill>
                <a:latin typeface="Calibri (Основной текст)"/>
              </a:rPr>
              <a:t>»</a:t>
            </a:r>
            <a:endParaRPr lang="ru-RU" sz="2600" b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375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403" y="0"/>
            <a:ext cx="10515600" cy="91213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количество специалистов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АО «</a:t>
            </a:r>
            <a:r>
              <a:rPr lang="ru-RU" sz="28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Гидроспецстрой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6686" y="1393372"/>
            <a:ext cx="10779034" cy="4587966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3600" b="1" dirty="0">
                <a:solidFill>
                  <a:srgbClr val="002060"/>
                </a:solidFill>
              </a:rPr>
              <a:t>Количество сотрудников – </a:t>
            </a:r>
            <a:r>
              <a:rPr lang="ru-RU" sz="3600" b="1" dirty="0" smtClean="0">
                <a:solidFill>
                  <a:srgbClr val="002060"/>
                </a:solidFill>
              </a:rPr>
              <a:t>965 человек из них:</a:t>
            </a:r>
            <a:endParaRPr lang="ru-RU" sz="3500" b="1" dirty="0" smtClean="0">
              <a:solidFill>
                <a:srgbClr val="002060"/>
              </a:solidFill>
            </a:endParaRPr>
          </a:p>
          <a:p>
            <a:pPr marL="514350" indent="-514350" algn="just">
              <a:buAutoNum type="arabicPeriod"/>
            </a:pPr>
            <a:r>
              <a:rPr lang="ru-RU" sz="3500" b="1" dirty="0" smtClean="0">
                <a:solidFill>
                  <a:srgbClr val="002060"/>
                </a:solidFill>
              </a:rPr>
              <a:t>Участок цементации (ИТР 80 чел., рабочие  </a:t>
            </a:r>
            <a:r>
              <a:rPr lang="ru-RU" sz="3500" b="1" dirty="0" err="1" smtClean="0">
                <a:solidFill>
                  <a:srgbClr val="002060"/>
                </a:solidFill>
              </a:rPr>
              <a:t>цементаторы</a:t>
            </a:r>
            <a:r>
              <a:rPr lang="ru-RU" sz="3500" b="1" dirty="0" smtClean="0">
                <a:solidFill>
                  <a:srgbClr val="002060"/>
                </a:solidFill>
              </a:rPr>
              <a:t>  245 чел.)</a:t>
            </a:r>
            <a:endParaRPr lang="ru-RU" sz="3500" b="1" dirty="0">
              <a:solidFill>
                <a:srgbClr val="002060"/>
              </a:solidFill>
            </a:endParaRP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z="3500" b="1" dirty="0" smtClean="0">
                <a:solidFill>
                  <a:srgbClr val="002060"/>
                </a:solidFill>
              </a:rPr>
              <a:t>Участок по буровзрывные работы (ИТР 29 чел., рабочие буровики и взрывники 90 чел.)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z="3500" b="1" dirty="0" smtClean="0">
                <a:solidFill>
                  <a:srgbClr val="002060"/>
                </a:solidFill>
              </a:rPr>
              <a:t>Участок подземных работ (ИТР 55 чел., рабочие проходчики  276 чел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r>
              <a:rPr lang="ru-RU" sz="3500" b="1" dirty="0" smtClean="0">
                <a:solidFill>
                  <a:srgbClr val="002060"/>
                </a:solidFill>
              </a:rPr>
              <a:t>Участок по гидротехнического сооружение (ИТР                                             51 чел., рабочие строители 139) и другие  </a:t>
            </a:r>
          </a:p>
          <a:p>
            <a:pPr marL="514350" indent="-514350" algn="just">
              <a:buFont typeface="Arial" panose="020B0604020202020204" pitchFamily="34" charset="0"/>
              <a:buAutoNum type="arabicPeriod"/>
            </a:pP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45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6461" y="697425"/>
            <a:ext cx="5567597" cy="2841884"/>
          </a:xfrm>
          <a:prstGeom prst="rect">
            <a:avLst/>
          </a:prstGeom>
          <a:blipFill dpi="0" rotWithShape="1">
            <a:blip r:embed="rId2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6461" y="3712690"/>
            <a:ext cx="5567597" cy="3014828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14820" y="697425"/>
            <a:ext cx="5625884" cy="2841884"/>
          </a:xfrm>
          <a:prstGeom prst="rect">
            <a:avLst/>
          </a:prstGeom>
          <a:blipFill dpi="0" rotWithShape="1">
            <a:blip r:embed="rId4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14819" y="3712689"/>
            <a:ext cx="5625885" cy="3014829"/>
          </a:xfrm>
          <a:prstGeom prst="rect">
            <a:avLst/>
          </a:prstGeom>
          <a:blipFill dpi="0" rotWithShape="1">
            <a:blip r:embed="rId5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4197114" y="-92878"/>
            <a:ext cx="4035409" cy="790303"/>
          </a:xfrm>
        </p:spPr>
        <p:txBody>
          <a:bodyPr>
            <a:normAutofit/>
          </a:bodyPr>
          <a:lstStyle/>
          <a:p>
            <a:r>
              <a:rPr lang="ru-RU" b="1" spc="3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фото </a:t>
            </a:r>
            <a:r>
              <a:rPr lang="ru-RU" b="1" spc="3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галерея</a:t>
            </a:r>
            <a:endParaRPr lang="ru-RU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122554" y="2749006"/>
            <a:ext cx="4035409" cy="79030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1800" b="1" spc="3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831792" y="2734440"/>
            <a:ext cx="4035409" cy="79030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b="1" spc="3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2" name="Объект 2"/>
          <p:cNvSpPr>
            <a:spLocks noGrp="1"/>
          </p:cNvSpPr>
          <p:nvPr>
            <p:ph idx="1"/>
          </p:nvPr>
        </p:nvSpPr>
        <p:spPr>
          <a:xfrm>
            <a:off x="707301" y="2561059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Тоннелей </a:t>
            </a:r>
            <a:r>
              <a:rPr lang="ru-RU" sz="1800" b="1" dirty="0">
                <a:solidFill>
                  <a:schemeClr val="tx1"/>
                </a:solidFill>
              </a:rPr>
              <a:t>перевалов «</a:t>
            </a:r>
            <a:r>
              <a:rPr lang="ru-RU" sz="1800" b="1" dirty="0" err="1">
                <a:solidFill>
                  <a:schemeClr val="tx1"/>
                </a:solidFill>
              </a:rPr>
              <a:t>Камчик</a:t>
            </a:r>
            <a:r>
              <a:rPr lang="ru-RU" sz="1800" b="1" dirty="0">
                <a:solidFill>
                  <a:schemeClr val="tx1"/>
                </a:solidFill>
              </a:rPr>
              <a:t>-Резак»,  автодороги А-373 Ташкент-Ош </a:t>
            </a: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6399388" y="2676208"/>
            <a:ext cx="5441315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Повышение безопасности функционирование «</a:t>
            </a:r>
            <a:r>
              <a:rPr lang="ru-RU" sz="1800" b="1" dirty="0" err="1" smtClean="0">
                <a:solidFill>
                  <a:schemeClr val="tx1"/>
                </a:solidFill>
              </a:rPr>
              <a:t>Чарвакский</a:t>
            </a:r>
            <a:r>
              <a:rPr lang="ru-RU" sz="1800" b="1" dirty="0" smtClean="0">
                <a:solidFill>
                  <a:schemeClr val="tx1"/>
                </a:solidFill>
              </a:rPr>
              <a:t> ГЭС»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4" name="Объект 2"/>
          <p:cNvSpPr txBox="1">
            <a:spLocks/>
          </p:cNvSpPr>
          <p:nvPr/>
        </p:nvSpPr>
        <p:spPr>
          <a:xfrm>
            <a:off x="6594804" y="598170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Проходка съездов </a:t>
            </a:r>
            <a:r>
              <a:rPr lang="ru-RU" sz="1800" b="1" dirty="0">
                <a:solidFill>
                  <a:schemeClr val="tx1"/>
                </a:solidFill>
              </a:rPr>
              <a:t>на </a:t>
            </a:r>
            <a:r>
              <a:rPr lang="ru-RU" sz="1800" b="1" dirty="0" err="1">
                <a:solidFill>
                  <a:schemeClr val="tx1"/>
                </a:solidFill>
              </a:rPr>
              <a:t>Хандизинском</a:t>
            </a:r>
            <a:r>
              <a:rPr lang="ru-RU" sz="1800" b="1" dirty="0">
                <a:solidFill>
                  <a:schemeClr val="tx1"/>
                </a:solidFill>
              </a:rPr>
              <a:t> рудном месторождении</a:t>
            </a: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356461" y="6011238"/>
            <a:ext cx="5478372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>
                <a:solidFill>
                  <a:schemeClr val="tx1"/>
                </a:solidFill>
              </a:rPr>
              <a:t>Проходка Комбайном КСП </a:t>
            </a:r>
            <a:r>
              <a:rPr lang="ru-RU" sz="1800" b="1" dirty="0" err="1">
                <a:solidFill>
                  <a:schemeClr val="tx1"/>
                </a:solidFill>
              </a:rPr>
              <a:t>Строительно</a:t>
            </a:r>
            <a:r>
              <a:rPr lang="ru-RU" sz="1800" b="1" dirty="0">
                <a:solidFill>
                  <a:schemeClr val="tx1"/>
                </a:solidFill>
              </a:rPr>
              <a:t> </a:t>
            </a:r>
            <a:r>
              <a:rPr lang="ru-RU" sz="1800" b="1" dirty="0" err="1">
                <a:solidFill>
                  <a:schemeClr val="tx1"/>
                </a:solidFill>
              </a:rPr>
              <a:t>Эксплуатуационного</a:t>
            </a:r>
            <a:r>
              <a:rPr lang="ru-RU" sz="1800" b="1" dirty="0">
                <a:solidFill>
                  <a:schemeClr val="tx1"/>
                </a:solidFill>
              </a:rPr>
              <a:t> Водосброса Забой №5</a:t>
            </a:r>
          </a:p>
        </p:txBody>
      </p:sp>
    </p:spTree>
    <p:extLst>
      <p:ext uri="{BB962C8B-B14F-4D97-AF65-F5344CB8AC3E}">
        <p14:creationId xmlns:p14="http://schemas.microsoft.com/office/powerpoint/2010/main" val="18091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4171" y="101601"/>
            <a:ext cx="5646057" cy="3164113"/>
          </a:xfrm>
          <a:prstGeom prst="rect">
            <a:avLst/>
          </a:prstGeom>
          <a:blipFill dpi="0" rotWithShape="1">
            <a:blip r:embed="rId2"/>
            <a:srcRect/>
            <a:stretch>
              <a:fillRect t="-4477" b="-269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70171" y="101601"/>
            <a:ext cx="5646057" cy="31641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70170" y="3542224"/>
            <a:ext cx="5646057" cy="316411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4171" y="3542224"/>
            <a:ext cx="5646057" cy="316411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07300" y="2601567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>
                <a:solidFill>
                  <a:schemeClr val="tx1"/>
                </a:solidFill>
              </a:rPr>
              <a:t>Входной портал </a:t>
            </a:r>
            <a:r>
              <a:rPr lang="ru-RU" sz="1800" b="1" dirty="0" smtClean="0">
                <a:solidFill>
                  <a:schemeClr val="tx1"/>
                </a:solidFill>
              </a:rPr>
              <a:t> «</a:t>
            </a:r>
            <a:r>
              <a:rPr lang="ru-RU" sz="1800" b="1" dirty="0" err="1" smtClean="0">
                <a:solidFill>
                  <a:schemeClr val="tx1"/>
                </a:solidFill>
              </a:rPr>
              <a:t>Зарчобская</a:t>
            </a:r>
            <a:r>
              <a:rPr lang="ru-RU" sz="1800" b="1" dirty="0" smtClean="0">
                <a:solidFill>
                  <a:schemeClr val="tx1"/>
                </a:solidFill>
              </a:rPr>
              <a:t> МГЭС»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402955" y="6094322"/>
            <a:ext cx="5170259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Входной портал </a:t>
            </a:r>
            <a:r>
              <a:rPr lang="ru-RU" sz="1800" b="1" dirty="0" err="1" smtClean="0">
                <a:solidFill>
                  <a:schemeClr val="tx1"/>
                </a:solidFill>
              </a:rPr>
              <a:t>энерговодосбросного</a:t>
            </a:r>
            <a:r>
              <a:rPr lang="ru-RU" sz="1800" b="1" dirty="0" smtClean="0">
                <a:solidFill>
                  <a:schemeClr val="tx1"/>
                </a:solidFill>
              </a:rPr>
              <a:t> тракта СЭВ 2-яруса «</a:t>
            </a:r>
            <a:r>
              <a:rPr lang="ru-RU" sz="1800" b="1" dirty="0" err="1" smtClean="0">
                <a:solidFill>
                  <a:schemeClr val="tx1"/>
                </a:solidFill>
              </a:rPr>
              <a:t>Пскемская</a:t>
            </a:r>
            <a:r>
              <a:rPr lang="ru-RU" sz="1800" b="1" dirty="0" smtClean="0">
                <a:solidFill>
                  <a:schemeClr val="tx1"/>
                </a:solidFill>
              </a:rPr>
              <a:t> ГЭС»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447295" y="5990057"/>
            <a:ext cx="5468932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ru-RU" sz="1800" b="1" smtClean="0">
                <a:solidFill>
                  <a:schemeClr val="tx1"/>
                </a:solidFill>
              </a:rPr>
              <a:t>Сбойка </a:t>
            </a:r>
            <a:r>
              <a:rPr lang="ru-RU" sz="1800" b="1" smtClean="0">
                <a:solidFill>
                  <a:schemeClr val="tx1"/>
                </a:solidFill>
              </a:rPr>
              <a:t>строительно-эксплуатационного </a:t>
            </a:r>
            <a:r>
              <a:rPr lang="ru-RU" sz="1800" b="1" dirty="0" smtClean="0">
                <a:solidFill>
                  <a:schemeClr val="tx1"/>
                </a:solidFill>
              </a:rPr>
              <a:t>Водосброса на ПК1+74,20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6353358" y="2919199"/>
            <a:ext cx="5704323" cy="4456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Проходка строительно-эксплуатационного </a:t>
            </a:r>
            <a:r>
              <a:rPr lang="ru-RU" sz="1800" b="1" dirty="0" err="1" smtClean="0">
                <a:solidFill>
                  <a:schemeClr val="tx1"/>
                </a:solidFill>
              </a:rPr>
              <a:t>одосброса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r>
              <a:rPr lang="ru-RU" sz="1800" b="1" dirty="0">
                <a:solidFill>
                  <a:schemeClr val="tx1"/>
                </a:solidFill>
              </a:rPr>
              <a:t>на </a:t>
            </a:r>
            <a:r>
              <a:rPr lang="ru-RU" sz="1800" b="1" dirty="0" smtClean="0">
                <a:solidFill>
                  <a:schemeClr val="tx1"/>
                </a:solidFill>
              </a:rPr>
              <a:t>«</a:t>
            </a:r>
            <a:r>
              <a:rPr lang="ru-RU" sz="1800" b="1" dirty="0" err="1" smtClean="0">
                <a:solidFill>
                  <a:schemeClr val="tx1"/>
                </a:solidFill>
              </a:rPr>
              <a:t>Нижни-Чаткальская</a:t>
            </a:r>
            <a:r>
              <a:rPr lang="ru-RU" sz="1800" b="1" dirty="0" smtClean="0">
                <a:solidFill>
                  <a:schemeClr val="tx1"/>
                </a:solidFill>
              </a:rPr>
              <a:t> ГЭС»</a:t>
            </a:r>
            <a:endParaRPr lang="ru-RU" sz="1800" b="1" dirty="0">
              <a:solidFill>
                <a:schemeClr val="tx1"/>
              </a:solidFill>
            </a:endParaRPr>
          </a:p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852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51816" y="3595606"/>
            <a:ext cx="5610387" cy="313065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3217" y="3595606"/>
            <a:ext cx="5641382" cy="313065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251816" y="154981"/>
            <a:ext cx="5610387" cy="308416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03217" y="154982"/>
            <a:ext cx="5641382" cy="3084163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07300" y="2601567"/>
            <a:ext cx="4865914" cy="71628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Проходка тоннеля камера затворов «</a:t>
            </a:r>
            <a:r>
              <a:rPr lang="ru-RU" sz="1800" b="1" dirty="0" err="1" smtClean="0">
                <a:solidFill>
                  <a:schemeClr val="tx1"/>
                </a:solidFill>
              </a:rPr>
              <a:t>Нижнии-Чаткальской</a:t>
            </a:r>
            <a:r>
              <a:rPr lang="ru-RU" sz="1800" b="1" dirty="0" smtClean="0">
                <a:solidFill>
                  <a:schemeClr val="tx1"/>
                </a:solidFill>
              </a:rPr>
              <a:t> ГЭС»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624052" y="2601567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Бурение на участке автодорога                      к карьеру камня «</a:t>
            </a:r>
            <a:r>
              <a:rPr lang="ru-RU" sz="1800" b="1" dirty="0" err="1" smtClean="0">
                <a:solidFill>
                  <a:schemeClr val="tx1"/>
                </a:solidFill>
              </a:rPr>
              <a:t>Пскемский</a:t>
            </a:r>
            <a:r>
              <a:rPr lang="ru-RU" sz="1800" b="1" dirty="0" smtClean="0">
                <a:solidFill>
                  <a:schemeClr val="tx1"/>
                </a:solidFill>
              </a:rPr>
              <a:t> ГЭС»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996289" y="614172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Градирная на </a:t>
            </a:r>
            <a:r>
              <a:rPr lang="ru-RU" sz="1800" b="1" dirty="0" err="1" smtClean="0">
                <a:solidFill>
                  <a:schemeClr val="tx1"/>
                </a:solidFill>
              </a:rPr>
              <a:t>Ного-Ангренском</a:t>
            </a:r>
            <a:r>
              <a:rPr lang="ru-RU" sz="1800" b="1" dirty="0" smtClean="0">
                <a:solidFill>
                  <a:schemeClr val="tx1"/>
                </a:solidFill>
              </a:rPr>
              <a:t> ТЭС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859700" y="6009984"/>
            <a:ext cx="4283800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Бетонирование входного портала строительно-эксплуатационного водосброса 2 яруса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6124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1444" y="1046133"/>
            <a:ext cx="5330556" cy="554516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35700" y="1046132"/>
            <a:ext cx="5509217" cy="554516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43765" y="5875020"/>
            <a:ext cx="4865914" cy="71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Проходка тоннеля в «</a:t>
            </a:r>
            <a:r>
              <a:rPr lang="ru-RU" sz="1800" b="1" dirty="0" err="1" smtClean="0">
                <a:solidFill>
                  <a:schemeClr val="tx1"/>
                </a:solidFill>
              </a:rPr>
              <a:t>Нижнии-Чаткальской</a:t>
            </a:r>
            <a:r>
              <a:rPr lang="ru-RU" sz="1800" b="1" dirty="0" smtClean="0">
                <a:solidFill>
                  <a:schemeClr val="tx1"/>
                </a:solidFill>
              </a:rPr>
              <a:t> ГЭС»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6557351" y="587502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Проходка вертикальной </a:t>
            </a:r>
            <a:r>
              <a:rPr lang="ru-RU" sz="1800" b="1" dirty="0" err="1" smtClean="0">
                <a:solidFill>
                  <a:schemeClr val="tx1"/>
                </a:solidFill>
              </a:rPr>
              <a:t>шахти</a:t>
            </a:r>
            <a:r>
              <a:rPr lang="ru-RU" sz="1800" b="1" dirty="0" smtClean="0">
                <a:solidFill>
                  <a:schemeClr val="tx1"/>
                </a:solidFill>
              </a:rPr>
              <a:t>  в «</a:t>
            </a:r>
            <a:r>
              <a:rPr lang="ru-RU" sz="1800" b="1" dirty="0" err="1" smtClean="0">
                <a:solidFill>
                  <a:schemeClr val="tx1"/>
                </a:solidFill>
              </a:rPr>
              <a:t>Пскескемской</a:t>
            </a:r>
            <a:r>
              <a:rPr lang="ru-RU" sz="1800" b="1" dirty="0" smtClean="0">
                <a:solidFill>
                  <a:schemeClr val="tx1"/>
                </a:solidFill>
              </a:rPr>
              <a:t> ГЭС»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15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9400" y="1206500"/>
            <a:ext cx="5410200" cy="52578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464300" y="1206500"/>
            <a:ext cx="5359400" cy="5257800"/>
          </a:xfrm>
          <a:prstGeom prst="rect">
            <a:avLst/>
          </a:prstGeom>
          <a:blipFill>
            <a:blip r:embed="rId3"/>
            <a:srcRect/>
            <a:stretch>
              <a:fillRect l="1" t="-9787" r="-2458" b="-79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743765" y="5875020"/>
            <a:ext cx="4865914" cy="7162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Цементационное оборудование </a:t>
            </a:r>
            <a:endParaRPr lang="ru-RU" sz="1800" b="1" dirty="0">
              <a:solidFill>
                <a:schemeClr val="tx1"/>
              </a:solidFill>
            </a:endParaRP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169965" y="5875020"/>
            <a:ext cx="4865914" cy="7162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panose="05040102010807070707" pitchFamily="18" charset="2"/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Монтаж металлической облицовки </a:t>
            </a:r>
            <a:r>
              <a:rPr lang="uz-Latn-UZ" sz="1800" b="1" dirty="0" smtClean="0">
                <a:solidFill>
                  <a:schemeClr val="tx1"/>
                </a:solidFill>
              </a:rPr>
              <a:t>D=6,5 </a:t>
            </a:r>
            <a:r>
              <a:rPr lang="ru-RU" sz="1800" b="1" dirty="0">
                <a:solidFill>
                  <a:schemeClr val="tx1"/>
                </a:solidFill>
              </a:rPr>
              <a:t>м</a:t>
            </a: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endParaRPr lang="ru-R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8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729706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8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1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1952</TotalTime>
  <Words>853</Words>
  <Application>Microsoft Office PowerPoint</Application>
  <PresentationFormat>Широкоэкранный</PresentationFormat>
  <Paragraphs>275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(Основной текст)</vt:lpstr>
      <vt:lpstr>Calibri LightCalibri (Основной текст)</vt:lpstr>
      <vt:lpstr>Century Gothic</vt:lpstr>
      <vt:lpstr>Wingdings</vt:lpstr>
      <vt:lpstr>Wingdings 3</vt:lpstr>
      <vt:lpstr>Сектор</vt:lpstr>
      <vt:lpstr>«ГИДРОСПЕЦСТРОЙ»</vt:lpstr>
      <vt:lpstr>ИСТОРИЯ СОЗДАНИЯ ОРГАНИЗАЦИИ</vt:lpstr>
      <vt:lpstr>Состав   АО «ГИДРОСПЕЦСТРОЙ»</vt:lpstr>
      <vt:lpstr>Основная деятельность </vt:lpstr>
      <vt:lpstr>АО «ГИДРОСПЕЦСТРОЙ»  в своей деятельности выполнил строительно-монтажные работы в следующих объектах </vt:lpstr>
      <vt:lpstr>АО «Гидроспецстрой» принимало участие в строительстве</vt:lpstr>
      <vt:lpstr>Объем строительно-монтажных работ по                                        Бизнес-плану общество на 2021 год</vt:lpstr>
      <vt:lpstr>Финансово-экономические показатели  АО «Гидроспецстрой»</vt:lpstr>
      <vt:lpstr>Технический парк машины механизмов и спецтехники             АО «Гидроспецстрой»</vt:lpstr>
      <vt:lpstr>В настоящее время количество специалистов АО «Гидроспецстрой»</vt:lpstr>
      <vt:lpstr>фото галерея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ГИДРОСПЕЦСТРОЙ</dc:title>
  <dc:creator>Пользователь</dc:creator>
  <cp:lastModifiedBy>Пользователь</cp:lastModifiedBy>
  <cp:revision>232</cp:revision>
  <dcterms:created xsi:type="dcterms:W3CDTF">2021-01-21T13:39:59Z</dcterms:created>
  <dcterms:modified xsi:type="dcterms:W3CDTF">2021-01-30T11:42:50Z</dcterms:modified>
</cp:coreProperties>
</file>